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9" r:id="rId2"/>
    <p:sldId id="408" r:id="rId3"/>
    <p:sldId id="407" r:id="rId4"/>
    <p:sldId id="420" r:id="rId5"/>
    <p:sldId id="411" r:id="rId6"/>
    <p:sldId id="397" r:id="rId7"/>
    <p:sldId id="415" r:id="rId8"/>
    <p:sldId id="405" r:id="rId9"/>
    <p:sldId id="381" r:id="rId10"/>
    <p:sldId id="382" r:id="rId11"/>
    <p:sldId id="383" r:id="rId12"/>
    <p:sldId id="402" r:id="rId13"/>
    <p:sldId id="403" r:id="rId14"/>
    <p:sldId id="414" r:id="rId15"/>
    <p:sldId id="380" r:id="rId16"/>
    <p:sldId id="262" r:id="rId17"/>
    <p:sldId id="263" r:id="rId18"/>
    <p:sldId id="352" r:id="rId19"/>
    <p:sldId id="356" r:id="rId20"/>
    <p:sldId id="419" r:id="rId21"/>
    <p:sldId id="418" r:id="rId22"/>
    <p:sldId id="290" r:id="rId23"/>
    <p:sldId id="410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839F-DAE2-4634-BEE1-DE7AF111CE1E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4B9B-8F83-4982-9BAA-AA2C09FC1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59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481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68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344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910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908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8072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822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B6185-10CE-4472-B3E5-360D17301AA0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521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7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0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86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3313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3315" name="Segnaposto testo 13314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Segnaposto data 133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A713-826E-4335-A2AF-571DC33B18F9}" type="datetimeFigureOut">
              <a:rPr lang="en-US" altLang="en-US"/>
              <a:pPr>
                <a:defRPr/>
              </a:pPr>
              <a:t>6/2/2025</a:t>
            </a:fld>
            <a:endParaRPr lang="en-US" altLang="en-US"/>
          </a:p>
        </p:txBody>
      </p:sp>
      <p:sp>
        <p:nvSpPr>
          <p:cNvPr id="5" name="Segnaposto piè di pagina 133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133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14F9-70C6-4BE7-BF1B-7A11336656D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94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443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4434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48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125AB5-9560-E4CF-A1CE-0F4E3C72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/>
          <a:stretch/>
        </p:blipFill>
        <p:spPr>
          <a:xfrm>
            <a:off x="-378650" y="-3841"/>
            <a:ext cx="537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6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83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14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13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34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73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93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67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47C1-13C5-44BA-9776-3E49F5FFCD2B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CADC-A8A0-4673-850E-C559A0405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24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758952"/>
            <a:ext cx="5248405" cy="3227514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400" i="1" dirty="0"/>
            </a:br>
            <a:br>
              <a:rPr lang="it-IT" sz="4400" i="1" dirty="0"/>
            </a:br>
            <a:br>
              <a:rPr lang="it-IT" sz="4400" i="1" dirty="0"/>
            </a:br>
            <a:br>
              <a:rPr lang="it-IT" i="1" dirty="0"/>
            </a:br>
            <a:r>
              <a:rPr lang="it-IT" sz="4400" i="1" dirty="0"/>
              <a:t>DIETA CHETOGENICA PREOPERATORIA: QUANDO E PERCHE’</a:t>
            </a:r>
            <a:br>
              <a:rPr lang="it-IT" sz="4400" i="1" dirty="0"/>
            </a:br>
            <a:br>
              <a:rPr lang="it-IT" altLang="it-IT" i="1" dirty="0"/>
            </a:br>
            <a:endParaRPr lang="it-IT" altLang="it-IT" sz="2700" i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112" y="3543998"/>
            <a:ext cx="5210827" cy="1279652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Roscini Anna Rita</a:t>
            </a:r>
          </a:p>
          <a:p>
            <a:pPr algn="ctr">
              <a:spcBef>
                <a:spcPct val="50000"/>
              </a:spcBef>
              <a:defRPr/>
            </a:pPr>
            <a:endParaRPr lang="it-IT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S.C. Medicina Interna</a:t>
            </a:r>
          </a:p>
          <a:p>
            <a:pPr algn="ctr">
              <a:spcBef>
                <a:spcPct val="50000"/>
              </a:spcBef>
              <a:defRPr/>
            </a:pPr>
            <a:endParaRPr lang="it-IT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Azienda Ospedaliera di Perugia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Università degli Studi di Perugia</a:t>
            </a:r>
          </a:p>
        </p:txBody>
      </p:sp>
    </p:spTree>
    <p:extLst>
      <p:ext uri="{BB962C8B-B14F-4D97-AF65-F5344CB8AC3E}">
        <p14:creationId xmlns:p14="http://schemas.microsoft.com/office/powerpoint/2010/main" val="651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-27384"/>
            <a:ext cx="7615618" cy="68642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9647522" y="4881934"/>
            <a:ext cx="219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Barrea L. et al. </a:t>
            </a:r>
            <a:r>
              <a:rPr lang="it-IT" i="1" dirty="0" err="1"/>
              <a:t>Nutrients</a:t>
            </a:r>
            <a:r>
              <a:rPr lang="it-IT" i="1" dirty="0"/>
              <a:t> , 2023</a:t>
            </a:r>
          </a:p>
        </p:txBody>
      </p:sp>
    </p:spTree>
    <p:extLst>
      <p:ext uri="{BB962C8B-B14F-4D97-AF65-F5344CB8AC3E}">
        <p14:creationId xmlns:p14="http://schemas.microsoft.com/office/powerpoint/2010/main" val="302995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06" y="1196752"/>
            <a:ext cx="9082795" cy="44041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816081" y="5949280"/>
            <a:ext cx="33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Barrea L. et al. </a:t>
            </a:r>
            <a:r>
              <a:rPr lang="it-IT" i="1" dirty="0" err="1"/>
              <a:t>Nutrients</a:t>
            </a:r>
            <a:r>
              <a:rPr lang="it-IT" i="1" dirty="0"/>
              <a:t>,  2023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63552" y="3326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Principali risultati degli studi sulla dieta chetogenica</a:t>
            </a:r>
          </a:p>
        </p:txBody>
      </p:sp>
    </p:spTree>
    <p:extLst>
      <p:ext uri="{BB962C8B-B14F-4D97-AF65-F5344CB8AC3E}">
        <p14:creationId xmlns:p14="http://schemas.microsoft.com/office/powerpoint/2010/main" val="24347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318F3E6-8C1A-FCAF-7BBC-A88AC86B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693" y="1373725"/>
            <a:ext cx="5672221" cy="53035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57298F-8955-331C-F797-16674DDC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9088"/>
            <a:ext cx="5947693" cy="20124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BBBF57-2FF3-8EB8-C69D-F9211B9447FA}"/>
              </a:ext>
            </a:extLst>
          </p:cNvPr>
          <p:cNvSpPr txBox="1"/>
          <p:nvPr/>
        </p:nvSpPr>
        <p:spPr>
          <a:xfrm>
            <a:off x="773723" y="5486400"/>
            <a:ext cx="436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Schiavo L. et al . </a:t>
            </a:r>
            <a:r>
              <a:rPr lang="it-IT" i="1" dirty="0" err="1"/>
              <a:t>Obesity</a:t>
            </a:r>
            <a:r>
              <a:rPr lang="it-IT" i="1" dirty="0"/>
              <a:t> Surgery,  2022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CFC6931-47BA-533A-AF6D-EB4A80A9F89B}"/>
              </a:ext>
            </a:extLst>
          </p:cNvPr>
          <p:cNvCxnSpPr/>
          <p:nvPr/>
        </p:nvCxnSpPr>
        <p:spPr>
          <a:xfrm flipV="1">
            <a:off x="5134708" y="2728686"/>
            <a:ext cx="627463" cy="174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6CFCDA7-D051-794B-8249-AAC7E4BA6EEA}"/>
              </a:ext>
            </a:extLst>
          </p:cNvPr>
          <p:cNvCxnSpPr/>
          <p:nvPr/>
        </p:nvCxnSpPr>
        <p:spPr>
          <a:xfrm flipV="1">
            <a:off x="5200024" y="3127824"/>
            <a:ext cx="627463" cy="174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9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9091CB-3125-D81A-F542-C4695A37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2" y="1055077"/>
            <a:ext cx="10297550" cy="44981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F1AF16-C3E7-2F8E-9F55-BADD27074ADB}"/>
              </a:ext>
            </a:extLst>
          </p:cNvPr>
          <p:cNvSpPr txBox="1"/>
          <p:nvPr/>
        </p:nvSpPr>
        <p:spPr>
          <a:xfrm>
            <a:off x="5567290" y="622316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Schiavo L. et al.  </a:t>
            </a:r>
            <a:r>
              <a:rPr lang="it-IT" i="1" dirty="0" err="1"/>
              <a:t>Obesity</a:t>
            </a:r>
            <a:r>
              <a:rPr lang="it-IT" i="1" dirty="0"/>
              <a:t> Surgery,  2022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0611116-8976-5A71-9284-FF4B1CB22027}"/>
              </a:ext>
            </a:extLst>
          </p:cNvPr>
          <p:cNvSpPr/>
          <p:nvPr/>
        </p:nvSpPr>
        <p:spPr>
          <a:xfrm>
            <a:off x="1322363" y="1167618"/>
            <a:ext cx="3840480" cy="2261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36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FFB9481-FDA3-CC3F-9D8F-3FA6CB87B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9" y="211007"/>
            <a:ext cx="9397218" cy="25321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53AAB1-785C-E747-7D83-1245F9A3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7" y="2715061"/>
            <a:ext cx="5781821" cy="40992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F1DDE91-E194-41BB-EFA5-24CD72DF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14" y="3094889"/>
            <a:ext cx="5569773" cy="25321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F7EDAC-7236-20DB-3326-44B2C38FA681}"/>
              </a:ext>
            </a:extLst>
          </p:cNvPr>
          <p:cNvSpPr txBox="1"/>
          <p:nvPr/>
        </p:nvSpPr>
        <p:spPr>
          <a:xfrm>
            <a:off x="7877908" y="6040289"/>
            <a:ext cx="3671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 Santella B . et al . </a:t>
            </a:r>
            <a:r>
              <a:rPr lang="it-IT" i="1" dirty="0" err="1"/>
              <a:t>Nutrients</a:t>
            </a:r>
            <a:r>
              <a:rPr lang="it-IT" i="1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76061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C569D61-0E7E-C1A6-B94C-725ACC6C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"/>
            <a:ext cx="8712968" cy="64488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6888088" y="652534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Barrea L. et al. </a:t>
            </a:r>
            <a:r>
              <a:rPr lang="it-IT" sz="1600" i="1" dirty="0" err="1"/>
              <a:t>Nutrients</a:t>
            </a:r>
            <a:r>
              <a:rPr lang="it-IT" sz="1600" i="1" dirty="0"/>
              <a:t>,  2023</a:t>
            </a:r>
          </a:p>
        </p:txBody>
      </p:sp>
    </p:spTree>
    <p:extLst>
      <p:ext uri="{BB962C8B-B14F-4D97-AF65-F5344CB8AC3E}">
        <p14:creationId xmlns:p14="http://schemas.microsoft.com/office/powerpoint/2010/main" val="200534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2560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PROTOCOLLO TRATTAMENTO</a:t>
            </a:r>
            <a:br>
              <a:rPr lang="it-IT" altLang="it-IT" sz="3200" dirty="0"/>
            </a:br>
            <a:r>
              <a:rPr lang="en-US" altLang="en-US" sz="2800" b="1" dirty="0"/>
              <a:t>Fasi</a:t>
            </a:r>
            <a:r>
              <a:rPr lang="en-US" altLang="en-US" sz="2800" dirty="0"/>
              <a:t> </a:t>
            </a:r>
          </a:p>
        </p:txBody>
      </p:sp>
      <p:sp>
        <p:nvSpPr>
          <p:cNvPr id="41986" name="Segnaposto contenuto 2560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Calibri" pitchFamily="34" charset="0"/>
              </a:rPr>
              <a:t> ◊   </a:t>
            </a:r>
            <a:r>
              <a:rPr lang="en-US" altLang="en-US" sz="2400" b="1" dirty="0" err="1"/>
              <a:t>Fase</a:t>
            </a:r>
            <a:r>
              <a:rPr lang="en-US" altLang="en-US" sz="2400" b="1" dirty="0"/>
              <a:t> 1 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chetogenica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durata</a:t>
            </a:r>
            <a:r>
              <a:rPr lang="en-US" altLang="en-US" sz="2400" dirty="0"/>
              <a:t> 20 gg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VLCD e Very low carbo diet con </a:t>
            </a:r>
            <a:r>
              <a:rPr lang="en-US" altLang="en-US" sz="2400" dirty="0" err="1"/>
              <a:t>proteine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colazione</a:t>
            </a:r>
            <a:r>
              <a:rPr lang="en-US" altLang="en-US" sz="2400" dirty="0"/>
              <a:t> e  </a:t>
            </a:r>
            <a:r>
              <a:rPr lang="en-US" altLang="en-US" sz="2400" dirty="0" err="1"/>
              <a:t>cena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pasto</a:t>
            </a:r>
            <a:r>
              <a:rPr lang="en-US" altLang="en-US" sz="2400" dirty="0"/>
              <a:t> con </a:t>
            </a:r>
            <a:r>
              <a:rPr lang="en-US" altLang="en-US" sz="2400" dirty="0" err="1"/>
              <a:t>alimenti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naturali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◊    </a:t>
            </a:r>
            <a:r>
              <a:rPr lang="en-US" altLang="en-US" sz="2400" b="1" dirty="0" err="1"/>
              <a:t>Fase</a:t>
            </a:r>
            <a:r>
              <a:rPr lang="en-US" altLang="en-US" sz="2400" b="1" dirty="0"/>
              <a:t> 2 a 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dissociata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durata</a:t>
            </a:r>
            <a:r>
              <a:rPr lang="en-US" altLang="en-US" sz="2400" dirty="0"/>
              <a:t> 20 gg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</a:t>
            </a:r>
            <a:r>
              <a:rPr lang="en-US" altLang="en-US" sz="2400" dirty="0" err="1"/>
              <a:t>Dissociata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ipocalorica</a:t>
            </a:r>
            <a:r>
              <a:rPr lang="en-US" altLang="en-US" sz="2400" dirty="0"/>
              <a:t> </a:t>
            </a:r>
            <a:r>
              <a:rPr lang="en-US" altLang="en-US" sz="2400" u="sng" dirty="0"/>
              <a:t>con </a:t>
            </a:r>
            <a:r>
              <a:rPr lang="en-US" altLang="en-US" sz="2400" u="sng" dirty="0" err="1"/>
              <a:t>carboidrati</a:t>
            </a:r>
            <a:r>
              <a:rPr lang="en-US" altLang="en-US" sz="2400" u="sng" dirty="0"/>
              <a:t> a basso I.G</a:t>
            </a:r>
            <a:r>
              <a:rPr lang="en-US" altLang="en-US" sz="2400" dirty="0"/>
              <a:t>. e </a:t>
            </a:r>
            <a:r>
              <a:rPr lang="en-US" altLang="en-US" sz="2400" dirty="0" err="1"/>
              <a:t>integrazione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proteica</a:t>
            </a:r>
            <a:r>
              <a:rPr lang="en-US" altLang="en-US" sz="2400" dirty="0"/>
              <a:t> al </a:t>
            </a:r>
            <a:r>
              <a:rPr lang="en-US" altLang="en-US" sz="2400" dirty="0" err="1"/>
              <a:t>mattino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◊    </a:t>
            </a:r>
            <a:r>
              <a:rPr lang="en-US" altLang="en-US" sz="2400" b="1" dirty="0" err="1"/>
              <a:t>Fase</a:t>
            </a:r>
            <a:r>
              <a:rPr lang="en-US" altLang="en-US" sz="2400" b="1" dirty="0"/>
              <a:t> 2 b 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dissociata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ipocalorica</a:t>
            </a:r>
            <a:r>
              <a:rPr lang="en-US" altLang="en-US" sz="2400" dirty="0"/>
              <a:t> </a:t>
            </a:r>
            <a:r>
              <a:rPr lang="en-US" altLang="en-US" sz="2400" u="sng" dirty="0"/>
              <a:t>con </a:t>
            </a:r>
            <a:r>
              <a:rPr lang="en-US" altLang="en-US" sz="2400" u="sng" dirty="0" err="1"/>
              <a:t>tutti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i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cibi</a:t>
            </a:r>
            <a:r>
              <a:rPr lang="en-US" altLang="en-US" sz="2400" dirty="0"/>
              <a:t> e </a:t>
            </a:r>
            <a:r>
              <a:rPr lang="en-US" altLang="en-US" sz="2400" dirty="0" err="1"/>
              <a:t>integrazione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proteica</a:t>
            </a:r>
            <a:r>
              <a:rPr lang="en-US" altLang="en-US" sz="2400" dirty="0"/>
              <a:t> al </a:t>
            </a:r>
            <a:r>
              <a:rPr lang="en-US" altLang="en-US" sz="2400" dirty="0" err="1"/>
              <a:t>mattino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138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B8F8E-4630-C1DF-A68C-8980FD6DC2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267" y="225083"/>
            <a:ext cx="8568952" cy="618980"/>
          </a:xfrm>
        </p:spPr>
        <p:txBody>
          <a:bodyPr/>
          <a:lstStyle/>
          <a:p>
            <a:pPr algn="just"/>
            <a:r>
              <a:rPr lang="it-IT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Protocollo VLCKD integrato con proteine da siero di latte pure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EF6CFC-F922-CAD1-3270-526B48F8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353" y="844063"/>
            <a:ext cx="8496944" cy="4698608"/>
          </a:xfrm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Normo proteico (secondo formula di Lorenz, fabbisogno calcolato 1,3/1,4 gr di proteine pro chilo di peso ideale). Quota assunta con </a:t>
            </a:r>
            <a:r>
              <a:rPr lang="it-IT" sz="6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integratore in polvere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 45 gr die (rapporto di efficienza proteica considerato 1:1 ) + alimenti proteici naturali a raggiungere il fabbisogno.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pocalorico : Cal 600/800 die ca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Ipolipidico: fonti di grassi alimenti consigliati e olio di oliva extravergine.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Contenuto carboidrati molto basso.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(Essendo low </a:t>
            </a:r>
            <a:r>
              <a:rPr lang="it-IT" sz="6400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 quota di zuccheri consentiti è molto bassa e la produzione di corpi chetonici  spesso non elevata dipendendo quasi esclusivamente dall’attività di mobilitazione dei grassi corporei). 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Carboidrati  : 30/35 gr  comunque &lt;50 g/day, &lt;200kcal/</a:t>
            </a:r>
            <a:r>
              <a:rPr lang="it-IT" sz="6400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16% ca del fabbisogno calorico 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Proteine : &gt; 90 gr/</a:t>
            </a:r>
            <a:r>
              <a:rPr lang="it-IT" sz="6400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(Integratore proteico + </a:t>
            </a:r>
            <a:r>
              <a:rPr lang="it-IT" sz="6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alimenti 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freschi) &gt;350kcal/</a:t>
            </a:r>
            <a:r>
              <a:rPr lang="it-IT" sz="6400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44% del fabbisogno calorico 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Grassi :  &lt; 30 gr/</a:t>
            </a:r>
            <a:r>
              <a:rPr lang="it-IT" sz="6400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it-IT" sz="64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&lt;250 kcal/day. 40% del fabbisogno calorico  </a:t>
            </a: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6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6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6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15F308-A8DC-2AA7-EDB4-21E32013DDBF}"/>
              </a:ext>
            </a:extLst>
          </p:cNvPr>
          <p:cNvSpPr txBox="1"/>
          <p:nvPr/>
        </p:nvSpPr>
        <p:spPr>
          <a:xfrm>
            <a:off x="9003319" y="450168"/>
            <a:ext cx="3005797" cy="6054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Integrazione consigliata di sali minerali ad alto dosaggio a protezione dell’equilibrio elettrolitico </a:t>
            </a:r>
            <a:endParaRPr lang="it-IT" sz="1600" b="1" i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Composizione bromatologica per bustina ( dose giornaliera 2 bustine)</a:t>
            </a: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FOS 1800 mg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Potassio 495 mg (25%NRV*)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Calcio 400 mg (50% 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Magnesio  150 mg (40% 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Vitamina C  90 mg (112% 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Vitamina E   15 mg (125% NRV*) 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Manganese  0,5 mg (25% NRV*) 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Vitamina A  400 </a:t>
            </a:r>
            <a:r>
              <a:rPr lang="it-IT" sz="1600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mcg</a:t>
            </a: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(50% 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Selenio 27,5 </a:t>
            </a:r>
            <a:r>
              <a:rPr lang="it-IT" sz="1600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mcg</a:t>
            </a: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(50% 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Vitamina D3 2,5 </a:t>
            </a:r>
            <a:r>
              <a:rPr lang="it-IT" sz="1600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mcg</a:t>
            </a: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(50% NRV*)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1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1901" y="632148"/>
            <a:ext cx="4140895" cy="27248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1704" y="3356992"/>
            <a:ext cx="7200800" cy="33972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09489" y="2302892"/>
            <a:ext cx="549506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i="1" dirty="0" err="1"/>
              <a:t>Ministrini</a:t>
            </a:r>
            <a:r>
              <a:rPr lang="it-IT" i="1" dirty="0"/>
              <a:t> S. et al.  Journal of Clinical Medicine,</a:t>
            </a:r>
          </a:p>
          <a:p>
            <a:r>
              <a:rPr lang="it-IT" i="1" dirty="0"/>
              <a:t>2019</a:t>
            </a:r>
          </a:p>
          <a:p>
            <a:pPr>
              <a:spcBef>
                <a:spcPct val="50000"/>
              </a:spcBef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05" y="33166"/>
            <a:ext cx="4860229" cy="21716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sellaDiTesto 1"/>
          <p:cNvSpPr txBox="1">
            <a:spLocks noChangeArrowheads="1"/>
          </p:cNvSpPr>
          <p:nvPr/>
        </p:nvSpPr>
        <p:spPr bwMode="auto">
          <a:xfrm>
            <a:off x="7849773" y="6370030"/>
            <a:ext cx="4030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i="1" dirty="0"/>
              <a:t>D’Abbondanza M. et al </a:t>
            </a:r>
            <a:r>
              <a:rPr lang="it-IT" i="1" dirty="0" err="1"/>
              <a:t>Nutrients</a:t>
            </a:r>
            <a:r>
              <a:rPr lang="it-IT" i="1" dirty="0"/>
              <a:t>, 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9D301A-8AC8-A34A-0023-6B886548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8" y="75401"/>
            <a:ext cx="5641383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B6314CE-29A3-A26F-055B-7E2BE6C3E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41" y="422031"/>
            <a:ext cx="4378211" cy="57255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A5BCDA-2B32-564C-3358-1A5780446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4" y="2069269"/>
            <a:ext cx="4881489" cy="4302078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8DF0B33-4532-2439-4827-9163855FE057}"/>
              </a:ext>
            </a:extLst>
          </p:cNvPr>
          <p:cNvCxnSpPr/>
          <p:nvPr/>
        </p:nvCxnSpPr>
        <p:spPr>
          <a:xfrm>
            <a:off x="3742006" y="4192172"/>
            <a:ext cx="13364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68C505E-3418-B10B-7F8A-3F49493F6C36}"/>
              </a:ext>
            </a:extLst>
          </p:cNvPr>
          <p:cNvCxnSpPr/>
          <p:nvPr/>
        </p:nvCxnSpPr>
        <p:spPr>
          <a:xfrm>
            <a:off x="661182" y="4445391"/>
            <a:ext cx="44172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6D301B9-7B2F-6109-6448-4168EA996155}"/>
              </a:ext>
            </a:extLst>
          </p:cNvPr>
          <p:cNvCxnSpPr/>
          <p:nvPr/>
        </p:nvCxnSpPr>
        <p:spPr>
          <a:xfrm>
            <a:off x="661182" y="4726745"/>
            <a:ext cx="44172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5CF4281-18D7-EBB7-6010-82B4395D06A7}"/>
              </a:ext>
            </a:extLst>
          </p:cNvPr>
          <p:cNvCxnSpPr/>
          <p:nvPr/>
        </p:nvCxnSpPr>
        <p:spPr>
          <a:xfrm>
            <a:off x="661182" y="4994031"/>
            <a:ext cx="34465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7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1D9416C-C9E4-24F4-5223-D6BEFFC1EF30}"/>
              </a:ext>
            </a:extLst>
          </p:cNvPr>
          <p:cNvGraphicFramePr>
            <a:graphicFrameLocks noGrp="1"/>
          </p:cNvGraphicFramePr>
          <p:nvPr/>
        </p:nvGraphicFramePr>
        <p:xfrm>
          <a:off x="4681537" y="3655536"/>
          <a:ext cx="2828925" cy="691515"/>
        </p:xfrm>
        <a:graphic>
          <a:graphicData uri="http://schemas.openxmlformats.org/drawingml/2006/table">
            <a:tbl>
              <a:tblPr/>
              <a:tblGrid>
                <a:gridCol w="2828925">
                  <a:extLst>
                    <a:ext uri="{9D8B030D-6E8A-4147-A177-3AD203B41FA5}">
                      <a16:colId xmlns:a16="http://schemas.microsoft.com/office/drawing/2014/main" val="785933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3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it-IT" dirty="0">
                        <a:effectLst/>
                      </a:endParaRPr>
                    </a:p>
                  </a:txBody>
                  <a:tcPr marL="0" marR="0" marT="1428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11225"/>
                  </a:ext>
                </a:extLst>
              </a:tr>
            </a:tbl>
          </a:graphicData>
        </a:graphic>
      </p:graphicFrame>
      <p:pic>
        <p:nvPicPr>
          <p:cNvPr id="1034" name="Picture 10">
            <a:extLst>
              <a:ext uri="{FF2B5EF4-FFF2-40B4-BE49-F238E27FC236}">
                <a16:creationId xmlns:a16="http://schemas.microsoft.com/office/drawing/2014/main" id="{982C49D5-2257-AD86-7B91-F8EE12C5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6" y="1547443"/>
            <a:ext cx="4360985" cy="35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CF3731F3-FF52-4160-1ACB-C426B587D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64626"/>
              </p:ext>
            </p:extLst>
          </p:nvPr>
        </p:nvGraphicFramePr>
        <p:xfrm>
          <a:off x="2592444" y="803"/>
          <a:ext cx="3468430" cy="6408066"/>
        </p:xfrm>
        <a:graphic>
          <a:graphicData uri="http://schemas.openxmlformats.org/drawingml/2006/table">
            <a:tbl>
              <a:tblPr/>
              <a:tblGrid>
                <a:gridCol w="3468430">
                  <a:extLst>
                    <a:ext uri="{9D8B030D-6E8A-4147-A177-3AD203B41FA5}">
                      <a16:colId xmlns:a16="http://schemas.microsoft.com/office/drawing/2014/main" val="3378799300"/>
                    </a:ext>
                  </a:extLst>
                </a:gridCol>
              </a:tblGrid>
              <a:tr h="166485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21515"/>
                  </a:ext>
                </a:extLst>
              </a:tr>
              <a:tr h="339906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173421" marR="173421" marT="1734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80991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16116"/>
                  </a:ext>
                </a:extLst>
              </a:tr>
              <a:tr h="528743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buNone/>
                      </a:pPr>
                      <a:r>
                        <a:rPr lang="it-IT" sz="2000" b="1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L'epidemia globale di obesità è ampiamente diffusa.</a:t>
                      </a:r>
                      <a:r>
                        <a:rPr lang="it-IT" sz="2000" b="1" baseline="300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2000" dirty="0">
                        <a:solidFill>
                          <a:srgbClr val="52120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734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54365"/>
                  </a:ext>
                </a:extLst>
              </a:tr>
              <a:tr h="195388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3421" marR="173421" marT="0" marB="28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46053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25779"/>
                  </a:ext>
                </a:extLst>
              </a:tr>
              <a:tr h="339906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711" marB="8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01560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buNone/>
                      </a:pPr>
                      <a:r>
                        <a:rPr lang="it-IT" sz="16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L'obesità negli adulti è più che </a:t>
                      </a:r>
                      <a:r>
                        <a:rPr lang="it-IT" sz="1600" b="1" dirty="0">
                          <a:solidFill>
                            <a:srgbClr val="E1251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duplicata</a:t>
                      </a:r>
                      <a:r>
                        <a:rPr lang="it-IT" sz="16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negli ultimi 3 decenni</a:t>
                      </a:r>
                      <a:r>
                        <a:rPr lang="it-IT" sz="1600" baseline="300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dirty="0">
                        <a:solidFill>
                          <a:srgbClr val="52120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83684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endParaRPr lang="it-IT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32270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5209"/>
                  </a:ext>
                </a:extLst>
              </a:tr>
              <a:tr h="220438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buNone/>
                      </a:pPr>
                      <a:r>
                        <a:rPr lang="it-IT" sz="1600" b="1" dirty="0">
                          <a:solidFill>
                            <a:srgbClr val="E1251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~890 milioni</a:t>
                      </a:r>
                      <a:endParaRPr lang="it-IT" sz="1600" dirty="0">
                        <a:solidFill>
                          <a:srgbClr val="E125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buNone/>
                      </a:pPr>
                      <a:r>
                        <a:rPr lang="it-IT" sz="16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adulti convivono con l'obesità</a:t>
                      </a:r>
                      <a:r>
                        <a:rPr lang="it-IT" sz="1600" baseline="300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dirty="0">
                        <a:solidFill>
                          <a:srgbClr val="52120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66271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endParaRPr lang="it-IT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46113"/>
                  </a:ext>
                </a:extLst>
              </a:tr>
              <a:tr h="339906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711" marB="8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32309"/>
                  </a:ext>
                </a:extLst>
              </a:tr>
              <a:tr h="32834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buNone/>
                      </a:pPr>
                      <a:r>
                        <a:rPr lang="it-IT" sz="16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 2019 un BMI superiore a quello ottimale ha causato ~5 milioni di </a:t>
                      </a:r>
                      <a:r>
                        <a:rPr lang="it-IT" sz="1600" b="1" dirty="0">
                          <a:solidFill>
                            <a:srgbClr val="E1251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morti premature</a:t>
                      </a:r>
                      <a:r>
                        <a:rPr lang="it-IT" sz="16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per malattie non trasmissibili</a:t>
                      </a:r>
                      <a:r>
                        <a:rPr lang="it-IT" sz="1600" baseline="30000" dirty="0">
                          <a:solidFill>
                            <a:srgbClr val="5212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600" dirty="0">
                        <a:solidFill>
                          <a:srgbClr val="52120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25005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98339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41124"/>
                  </a:ext>
                </a:extLst>
              </a:tr>
              <a:tr h="339906"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86711" marR="86711" marT="86711" marB="86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78926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52278"/>
                  </a:ext>
                </a:extLst>
              </a:tr>
            </a:tbl>
          </a:graphicData>
        </a:graphic>
      </p:graphicFrame>
      <p:pic>
        <p:nvPicPr>
          <p:cNvPr id="1035" name="Picture 11">
            <a:extLst>
              <a:ext uri="{FF2B5EF4-FFF2-40B4-BE49-F238E27FC236}">
                <a16:creationId xmlns:a16="http://schemas.microsoft.com/office/drawing/2014/main" id="{005C05B5-55F7-1E01-7DBC-F7C34776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15" y="2416953"/>
            <a:ext cx="8477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9A16AAB-F23E-95B6-0480-3959A345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68" y="3261016"/>
            <a:ext cx="11049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1BC9A2FD-050E-233A-1AC7-B6524ED1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50" y="4583394"/>
            <a:ext cx="876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86841F36-0323-8073-E310-DA706681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00" y="5424131"/>
            <a:ext cx="6436409" cy="13223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3637E8-B405-7924-7058-B70E76054A9E}"/>
              </a:ext>
            </a:extLst>
          </p:cNvPr>
          <p:cNvSpPr txBox="1"/>
          <p:nvPr/>
        </p:nvSpPr>
        <p:spPr>
          <a:xfrm>
            <a:off x="127000" y="5778500"/>
            <a:ext cx="337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Powell-Willey TM et al. </a:t>
            </a:r>
            <a:r>
              <a:rPr lang="it-IT" sz="1400" i="1" dirty="0" err="1"/>
              <a:t>Circulation</a:t>
            </a:r>
            <a:r>
              <a:rPr lang="it-IT" sz="1400" i="1" dirty="0"/>
              <a:t>, 2021</a:t>
            </a:r>
          </a:p>
          <a:p>
            <a:r>
              <a:rPr lang="it-IT" sz="1400" i="1" dirty="0"/>
              <a:t>World </a:t>
            </a:r>
            <a:r>
              <a:rPr lang="it-IT" sz="1400" i="1" dirty="0" err="1"/>
              <a:t>Healt</a:t>
            </a:r>
            <a:r>
              <a:rPr lang="it-IT" sz="1400" i="1" dirty="0"/>
              <a:t> Organization, 2024 </a:t>
            </a:r>
          </a:p>
          <a:p>
            <a:r>
              <a:rPr lang="it-IT" sz="1400" i="1" dirty="0" err="1"/>
              <a:t>Prospective</a:t>
            </a:r>
            <a:r>
              <a:rPr lang="it-IT" sz="1400" i="1" dirty="0"/>
              <a:t> Studies Collaboration Lancet, 2009</a:t>
            </a:r>
          </a:p>
          <a:p>
            <a:r>
              <a:rPr lang="it-IT" sz="1400" i="1" dirty="0"/>
              <a:t>World </a:t>
            </a:r>
            <a:r>
              <a:rPr lang="it-IT" sz="1400" i="1" dirty="0" err="1"/>
              <a:t>Obesity</a:t>
            </a:r>
            <a:r>
              <a:rPr lang="it-IT" sz="1400" i="1" dirty="0"/>
              <a:t> Federation, 2023</a:t>
            </a:r>
          </a:p>
        </p:txBody>
      </p:sp>
    </p:spTree>
    <p:extLst>
      <p:ext uri="{BB962C8B-B14F-4D97-AF65-F5344CB8AC3E}">
        <p14:creationId xmlns:p14="http://schemas.microsoft.com/office/powerpoint/2010/main" val="213583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4A8461-77A7-B817-9F01-C284A488D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86" y="954409"/>
            <a:ext cx="5627753" cy="53479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7D7582-ABCE-F385-8CAC-3D8573E5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8" y="149963"/>
            <a:ext cx="5622388" cy="16328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9773122-EF0F-ED5A-AB6F-DA629C875C52}"/>
              </a:ext>
            </a:extLst>
          </p:cNvPr>
          <p:cNvSpPr/>
          <p:nvPr/>
        </p:nvSpPr>
        <p:spPr>
          <a:xfrm>
            <a:off x="357444" y="2073841"/>
            <a:ext cx="920214" cy="25372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0306BC-82B5-1F62-068E-5C1DAC6EB5F9}"/>
              </a:ext>
            </a:extLst>
          </p:cNvPr>
          <p:cNvSpPr txBox="1"/>
          <p:nvPr/>
        </p:nvSpPr>
        <p:spPr>
          <a:xfrm>
            <a:off x="717447" y="6358606"/>
            <a:ext cx="446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Ernesti</a:t>
            </a:r>
            <a:r>
              <a:rPr lang="it-IT" i="1" dirty="0"/>
              <a:t> I. et al. </a:t>
            </a:r>
            <a:r>
              <a:rPr lang="it-IT" i="1" dirty="0" err="1"/>
              <a:t>Frontiers</a:t>
            </a:r>
            <a:r>
              <a:rPr lang="it-IT" i="1" dirty="0"/>
              <a:t> in </a:t>
            </a:r>
            <a:r>
              <a:rPr lang="it-IT" i="1" dirty="0" err="1"/>
              <a:t>Nutrition</a:t>
            </a:r>
            <a:r>
              <a:rPr lang="it-IT" i="1" dirty="0"/>
              <a:t>,  2023</a:t>
            </a:r>
          </a:p>
        </p:txBody>
      </p:sp>
      <p:sp>
        <p:nvSpPr>
          <p:cNvPr id="2" name="Forma a L 1">
            <a:extLst>
              <a:ext uri="{FF2B5EF4-FFF2-40B4-BE49-F238E27FC236}">
                <a16:creationId xmlns:a16="http://schemas.microsoft.com/office/drawing/2014/main" id="{A4DA09AF-11C5-5F20-076B-FF3239339454}"/>
              </a:ext>
            </a:extLst>
          </p:cNvPr>
          <p:cNvSpPr/>
          <p:nvPr/>
        </p:nvSpPr>
        <p:spPr>
          <a:xfrm>
            <a:off x="1420830" y="4788773"/>
            <a:ext cx="2430525" cy="914400"/>
          </a:xfrm>
          <a:prstGeom prst="corner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56B9B079-4A77-3535-5292-B6EBE6DEF2E9}"/>
              </a:ext>
            </a:extLst>
          </p:cNvPr>
          <p:cNvSpPr/>
          <p:nvPr/>
        </p:nvSpPr>
        <p:spPr>
          <a:xfrm>
            <a:off x="3851355" y="5005331"/>
            <a:ext cx="1528088" cy="914400"/>
          </a:xfrm>
          <a:prstGeom prst="rightArrow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BC22C1-07D2-AC72-7C4D-19E2D44B84F0}"/>
              </a:ext>
            </a:extLst>
          </p:cNvPr>
          <p:cNvSpPr txBox="1"/>
          <p:nvPr/>
        </p:nvSpPr>
        <p:spPr>
          <a:xfrm>
            <a:off x="1601474" y="5242773"/>
            <a:ext cx="19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????????????????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782F50-DDAE-4D35-1764-E3AC85E5EADE}"/>
              </a:ext>
            </a:extLst>
          </p:cNvPr>
          <p:cNvSpPr txBox="1"/>
          <p:nvPr/>
        </p:nvSpPr>
        <p:spPr>
          <a:xfrm>
            <a:off x="3482283" y="5221238"/>
            <a:ext cx="181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     ????????????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1" y="3592654"/>
            <a:ext cx="4930552" cy="94874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1" y="2201798"/>
            <a:ext cx="4981690" cy="110773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829694" y="2985324"/>
            <a:ext cx="10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………..</a:t>
            </a:r>
          </a:p>
        </p:txBody>
      </p:sp>
      <p:cxnSp>
        <p:nvCxnSpPr>
          <p:cNvPr id="29" name="Connettore diritto 28"/>
          <p:cNvCxnSpPr/>
          <p:nvPr/>
        </p:nvCxnSpPr>
        <p:spPr>
          <a:xfrm>
            <a:off x="2044931" y="3928789"/>
            <a:ext cx="3137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ttore diritto 1033"/>
          <p:cNvCxnSpPr/>
          <p:nvPr/>
        </p:nvCxnSpPr>
        <p:spPr>
          <a:xfrm flipV="1">
            <a:off x="615142" y="4133340"/>
            <a:ext cx="2470260" cy="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5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8C40B0F-613F-37AF-84C6-7C76D1E0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1" y="801858"/>
            <a:ext cx="9439421" cy="4867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A90B4F-9C8D-6DA3-56DE-17592FF71F0A}"/>
              </a:ext>
            </a:extLst>
          </p:cNvPr>
          <p:cNvSpPr txBox="1"/>
          <p:nvPr/>
        </p:nvSpPr>
        <p:spPr>
          <a:xfrm>
            <a:off x="5765800" y="6134100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Correa L. et al. </a:t>
            </a:r>
            <a:r>
              <a:rPr lang="it-IT" i="1" dirty="0" err="1"/>
              <a:t>Obesity</a:t>
            </a:r>
            <a:r>
              <a:rPr lang="it-IT" i="1" dirty="0"/>
              <a:t> Surgery,  2021 </a:t>
            </a:r>
          </a:p>
        </p:txBody>
      </p:sp>
    </p:spTree>
    <p:extLst>
      <p:ext uri="{BB962C8B-B14F-4D97-AF65-F5344CB8AC3E}">
        <p14:creationId xmlns:p14="http://schemas.microsoft.com/office/powerpoint/2010/main" val="66269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testo 2"/>
          <p:cNvSpPr>
            <a:spLocks noGrp="1"/>
          </p:cNvSpPr>
          <p:nvPr>
            <p:ph type="body" idx="1"/>
          </p:nvPr>
        </p:nvSpPr>
        <p:spPr>
          <a:xfrm>
            <a:off x="1322363" y="836613"/>
            <a:ext cx="10241280" cy="562451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it-IT" altLang="it-IT" sz="1800" dirty="0"/>
              <a:t>La chirurgia </a:t>
            </a:r>
            <a:r>
              <a:rPr lang="it-IT" altLang="it-IT" sz="1800" dirty="0" err="1"/>
              <a:t>bariatrica</a:t>
            </a:r>
            <a:r>
              <a:rPr lang="it-IT" altLang="it-IT" sz="1800" dirty="0"/>
              <a:t> è il trattamento più efficace per la riduzione del peso  ed il carico di </a:t>
            </a:r>
            <a:r>
              <a:rPr lang="it-IT" altLang="it-IT" sz="1800" dirty="0" err="1"/>
              <a:t>comorbidità</a:t>
            </a:r>
            <a:r>
              <a:rPr lang="it-IT" altLang="it-IT" sz="1800" dirty="0"/>
              <a:t> nel paziente con grave obesità. Nonostante il basso tasso di mortalità complessiva, sono comuni le complicanze intra e post-operatorie .</a:t>
            </a:r>
          </a:p>
          <a:p>
            <a:pPr algn="just">
              <a:defRPr/>
            </a:pPr>
            <a:endParaRPr lang="it-IT" altLang="it-IT" sz="1800" dirty="0"/>
          </a:p>
          <a:p>
            <a:pPr algn="just">
              <a:defRPr/>
            </a:pPr>
            <a:r>
              <a:rPr lang="it-IT" altLang="it-IT" sz="1800" dirty="0"/>
              <a:t>Un percorso VLCKD/ LCKD, comporta una considerevole perdita di peso, una riduzione del volume epatico ed una riduzione del grasso viscerale  che si traduce in una riduzione del rischio intra e post-operatorio, delle complicanze post-chirurgiche e dei tempi di  degenza.</a:t>
            </a:r>
          </a:p>
          <a:p>
            <a:pPr algn="just">
              <a:defRPr/>
            </a:pPr>
            <a:endParaRPr lang="it-IT" altLang="it-IT" sz="1800" dirty="0"/>
          </a:p>
          <a:p>
            <a:pPr algn="just">
              <a:defRPr/>
            </a:pPr>
            <a:r>
              <a:rPr lang="it-IT" altLang="it-IT" sz="1800" dirty="0"/>
              <a:t>Una riduzione del peso mediante dieta chetogenica, combinata alla CPAP, nei soggetti gravemente obesi in attesa di intervento e con OSAS, pur non variando significativamente il punteggio AHI ha  comunque un effetto benefico nel ridurre la dispnea e lo stato infiammatorio  del soggetto, a beneficio  del decorso intra e post-operatorio.</a:t>
            </a:r>
          </a:p>
          <a:p>
            <a:pPr algn="just">
              <a:defRPr/>
            </a:pPr>
            <a:endParaRPr lang="it-IT" altLang="it-IT" sz="1800" dirty="0"/>
          </a:p>
          <a:p>
            <a:pPr algn="just">
              <a:defRPr/>
            </a:pPr>
            <a:r>
              <a:rPr lang="it-IT" altLang="it-IT" sz="1800" dirty="0"/>
              <a:t>Sebbene la letteratura corrente supporti l’efficacia e la sicurezza del trattamento VLCKD nei pazienti obesi nella fase </a:t>
            </a:r>
            <a:r>
              <a:rPr lang="it-IT" altLang="it-IT" sz="1800" dirty="0" err="1"/>
              <a:t>pre</a:t>
            </a:r>
            <a:r>
              <a:rPr lang="it-IT" altLang="it-IT" sz="1800" dirty="0"/>
              <a:t>-operatoria, poche, ma nel contempo «promettenti» sono le indicazioni all’utilizzo dello stesso in quei soggetti che, con la chirurgia, non hanno raggiunto i risultati sperati e/o hanno recuperato peso nel tempo.</a:t>
            </a:r>
          </a:p>
          <a:p>
            <a:pPr marL="0" indent="0" algn="just">
              <a:buNone/>
              <a:defRPr/>
            </a:pPr>
            <a:endParaRPr lang="it-IT" altLang="it-IT" sz="1800" dirty="0"/>
          </a:p>
          <a:p>
            <a:pPr algn="just">
              <a:defRPr/>
            </a:pPr>
            <a:r>
              <a:rPr lang="it-IT" altLang="it-IT" sz="1800" dirty="0"/>
              <a:t>La formulazione di protocolli dietetici ben definiti e soprattutto un lungo periodo di follow-up  ci consentiranno di capire gli effetti a lungo termine della perdita di peso </a:t>
            </a:r>
            <a:r>
              <a:rPr lang="it-IT" altLang="it-IT" sz="1800" dirty="0" err="1"/>
              <a:t>pre</a:t>
            </a:r>
            <a:r>
              <a:rPr lang="it-IT" altLang="it-IT" sz="1800" dirty="0"/>
              <a:t>-operatoria.</a:t>
            </a:r>
          </a:p>
          <a:p>
            <a:pPr algn="just">
              <a:defRPr/>
            </a:pPr>
            <a:endParaRPr lang="it-IT" altLang="it-IT" sz="1800" dirty="0">
              <a:highlight>
                <a:srgbClr val="FFFF00"/>
              </a:highlight>
            </a:endParaRPr>
          </a:p>
          <a:p>
            <a:pPr marL="0" indent="0" algn="just">
              <a:buNone/>
              <a:defRPr/>
            </a:pPr>
            <a:endParaRPr lang="it-IT" altLang="it-IT" sz="2000" dirty="0">
              <a:highlight>
                <a:srgbClr val="FFFF00"/>
              </a:highlight>
            </a:endParaRPr>
          </a:p>
          <a:p>
            <a:pPr algn="just">
              <a:defRPr/>
            </a:pPr>
            <a:endParaRPr lang="it-IT" altLang="it-IT" sz="1800" dirty="0">
              <a:highlight>
                <a:srgbClr val="FFFF00"/>
              </a:highlight>
            </a:endParaRPr>
          </a:p>
          <a:p>
            <a:pPr>
              <a:defRPr/>
            </a:pPr>
            <a:endParaRPr lang="it-IT" altLang="it-IT" sz="2400" dirty="0"/>
          </a:p>
        </p:txBody>
      </p:sp>
      <p:sp>
        <p:nvSpPr>
          <p:cNvPr id="64514" name="CasellaDiTesto 2"/>
          <p:cNvSpPr txBox="1">
            <a:spLocks noChangeArrowheads="1"/>
          </p:cNvSpPr>
          <p:nvPr/>
        </p:nvSpPr>
        <p:spPr bwMode="auto">
          <a:xfrm>
            <a:off x="2135188" y="115888"/>
            <a:ext cx="7643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4000" dirty="0">
                <a:solidFill>
                  <a:srgbClr val="FF0000"/>
                </a:solidFill>
              </a:rPr>
              <a:t>Conclusioni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i="1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51849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0A90A0B-97BE-DA8A-B98B-E80CC2A6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34" y="508000"/>
            <a:ext cx="10158608" cy="57049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EEB18FA-02F4-0285-2A54-C852176128B8}"/>
              </a:ext>
            </a:extLst>
          </p:cNvPr>
          <p:cNvSpPr/>
          <p:nvPr/>
        </p:nvSpPr>
        <p:spPr>
          <a:xfrm>
            <a:off x="1638300" y="5676900"/>
            <a:ext cx="3098800" cy="50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9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Visualizza immagine di 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1" y="1130523"/>
            <a:ext cx="6480175" cy="496078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566393" y="5307202"/>
            <a:ext cx="1537858" cy="6430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34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700A0B-7990-D64E-A415-BA436044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90" y="776614"/>
            <a:ext cx="5668959" cy="5411244"/>
          </a:xfrm>
          <a:prstGeom prst="rect">
            <a:avLst/>
          </a:prstGeom>
        </p:spPr>
      </p:pic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4AACE54A-7480-F45E-A23E-3EAB2DA1CBF8}"/>
              </a:ext>
            </a:extLst>
          </p:cNvPr>
          <p:cNvSpPr/>
          <p:nvPr/>
        </p:nvSpPr>
        <p:spPr>
          <a:xfrm>
            <a:off x="8435627" y="3562350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11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4"/>
            <a:ext cx="5999162" cy="1760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89200"/>
            <a:ext cx="4529138" cy="3676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2209739"/>
            <a:ext cx="3751263" cy="1012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11" y="3232151"/>
            <a:ext cx="3586162" cy="3529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9264352" y="3068514"/>
            <a:ext cx="1223962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2555538" y="836614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7112" name="CasellaDiTesto 19"/>
          <p:cNvSpPr txBox="1">
            <a:spLocks noChangeArrowheads="1"/>
          </p:cNvSpPr>
          <p:nvPr/>
        </p:nvSpPr>
        <p:spPr bwMode="auto">
          <a:xfrm>
            <a:off x="2208214" y="6453189"/>
            <a:ext cx="395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Muscogiuri G. et al. </a:t>
            </a:r>
            <a:r>
              <a:rPr lang="it-IT" altLang="it-IT" sz="1400" i="1" dirty="0" err="1"/>
              <a:t>Obesity</a:t>
            </a:r>
            <a:r>
              <a:rPr lang="it-IT" altLang="it-IT" sz="1400" i="1" dirty="0"/>
              <a:t> </a:t>
            </a:r>
            <a:r>
              <a:rPr lang="it-IT" altLang="it-IT" sz="1400" i="1" dirty="0" err="1"/>
              <a:t>Facts</a:t>
            </a:r>
            <a:r>
              <a:rPr lang="it-IT" altLang="it-IT" sz="1400" i="1" dirty="0"/>
              <a:t> , 2021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76321" y="6525345"/>
            <a:ext cx="1591023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6744072" y="3717032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6744072" y="4258358"/>
            <a:ext cx="216024" cy="503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6744072" y="4941169"/>
            <a:ext cx="22440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6744072" y="5589240"/>
            <a:ext cx="216024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91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DA4EBC-0E49-80B3-9E9B-3B592F7F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01" y="3425158"/>
            <a:ext cx="30997" cy="76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C29C9E-F41A-63B4-796D-703162B6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5" y="196947"/>
            <a:ext cx="9228406" cy="312158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548AD5E-75F1-4758-F93C-A3C05B03B3FC}"/>
              </a:ext>
            </a:extLst>
          </p:cNvPr>
          <p:cNvSpPr/>
          <p:nvPr/>
        </p:nvSpPr>
        <p:spPr>
          <a:xfrm>
            <a:off x="1055077" y="3094890"/>
            <a:ext cx="6499274" cy="225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6E52C4D-E358-645A-7C5B-393DBD596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8" y="3052686"/>
            <a:ext cx="7385539" cy="20116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807629-9751-59E5-C321-192A7637B0D1}"/>
              </a:ext>
            </a:extLst>
          </p:cNvPr>
          <p:cNvSpPr txBox="1"/>
          <p:nvPr/>
        </p:nvSpPr>
        <p:spPr>
          <a:xfrm>
            <a:off x="474780" y="629350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Barrea L. et al . Journal of </a:t>
            </a:r>
            <a:r>
              <a:rPr lang="it-IT" i="1" dirty="0" err="1"/>
              <a:t>Endocrinological</a:t>
            </a:r>
            <a:r>
              <a:rPr lang="it-IT" i="1" dirty="0"/>
              <a:t> </a:t>
            </a:r>
            <a:r>
              <a:rPr lang="it-IT" i="1" dirty="0" err="1"/>
              <a:t>Investigation</a:t>
            </a:r>
            <a:r>
              <a:rPr lang="it-IT" i="1" dirty="0"/>
              <a:t>, 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EB82D95-E2A0-2B0A-6052-C983AE82933D}"/>
              </a:ext>
            </a:extLst>
          </p:cNvPr>
          <p:cNvSpPr/>
          <p:nvPr/>
        </p:nvSpPr>
        <p:spPr>
          <a:xfrm>
            <a:off x="351692" y="196947"/>
            <a:ext cx="9945859" cy="279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20CE119-C235-9158-716F-3DBF075A2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418" y="2743191"/>
            <a:ext cx="3863926" cy="41077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Stella a 5 punte 23">
            <a:extLst>
              <a:ext uri="{FF2B5EF4-FFF2-40B4-BE49-F238E27FC236}">
                <a16:creationId xmlns:a16="http://schemas.microsoft.com/office/drawing/2014/main" id="{62517DBA-0EC9-F1EA-8D20-479641E2A850}"/>
              </a:ext>
            </a:extLst>
          </p:cNvPr>
          <p:cNvSpPr/>
          <p:nvPr/>
        </p:nvSpPr>
        <p:spPr>
          <a:xfrm>
            <a:off x="10396022" y="5809959"/>
            <a:ext cx="140675" cy="15474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tella a 5 punte 24">
            <a:extLst>
              <a:ext uri="{FF2B5EF4-FFF2-40B4-BE49-F238E27FC236}">
                <a16:creationId xmlns:a16="http://schemas.microsoft.com/office/drawing/2014/main" id="{F1069AA7-1494-4138-A7BB-C19767A341AC}"/>
              </a:ext>
            </a:extLst>
          </p:cNvPr>
          <p:cNvSpPr/>
          <p:nvPr/>
        </p:nvSpPr>
        <p:spPr>
          <a:xfrm>
            <a:off x="11331808" y="4316433"/>
            <a:ext cx="131014" cy="1148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5 punte 25">
            <a:extLst>
              <a:ext uri="{FF2B5EF4-FFF2-40B4-BE49-F238E27FC236}">
                <a16:creationId xmlns:a16="http://schemas.microsoft.com/office/drawing/2014/main" id="{D0840D10-85ED-10F2-392A-26D6A6D7FEDB}"/>
              </a:ext>
            </a:extLst>
          </p:cNvPr>
          <p:cNvSpPr/>
          <p:nvPr/>
        </p:nvSpPr>
        <p:spPr>
          <a:xfrm>
            <a:off x="10016197" y="3570844"/>
            <a:ext cx="168813" cy="1430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4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23BBBDD-015B-79EE-9DA5-18FBF265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850" y="3573193"/>
            <a:ext cx="7470183" cy="32034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1076AA-347A-7231-F24C-C903B52C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46" y="301174"/>
            <a:ext cx="8152108" cy="13600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05BF59-3C89-5068-9205-474AE42DD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6" y="1547447"/>
            <a:ext cx="7061982" cy="20257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BB3034-E376-2DF1-5A5D-C232EE0148B9}"/>
              </a:ext>
            </a:extLst>
          </p:cNvPr>
          <p:cNvSpPr txBox="1"/>
          <p:nvPr/>
        </p:nvSpPr>
        <p:spPr>
          <a:xfrm>
            <a:off x="253218" y="5809957"/>
            <a:ext cx="378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Colangeli   L.  et al. </a:t>
            </a:r>
            <a:r>
              <a:rPr lang="it-IT" i="1" dirty="0" err="1"/>
              <a:t>Nutrients</a:t>
            </a:r>
            <a:r>
              <a:rPr lang="it-IT" i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28649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5D4C50-FC69-8E75-8864-7DD2DE71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60649"/>
            <a:ext cx="7992888" cy="29125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0FD2BA-1975-1610-9D2F-589FCE6CF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87" y="3275320"/>
            <a:ext cx="3461518" cy="7297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CAF9C13-776F-BF80-CB26-B334DC223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4107212"/>
            <a:ext cx="8136904" cy="24901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6990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838</Words>
  <Application>Microsoft Office PowerPoint</Application>
  <PresentationFormat>Widescreen</PresentationFormat>
  <Paragraphs>89</Paragraphs>
  <Slides>23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Tema di Office</vt:lpstr>
      <vt:lpstr>    DIETA CHETOGENICA PREOPERATORIA: QUANDO E PERCHE’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PROTOCOLLO TRATTAMENTO Fasi </vt:lpstr>
      <vt:lpstr>Protocollo VLCKD integrato con proteine da siero di latte pure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Bariatric Surgery:</dc:title>
  <dc:creator>ANNA RITA ROSCINI</dc:creator>
  <cp:lastModifiedBy>ANNA RITA ROSCINI</cp:lastModifiedBy>
  <cp:revision>83</cp:revision>
  <cp:lastPrinted>2025-05-26T07:20:13Z</cp:lastPrinted>
  <dcterms:created xsi:type="dcterms:W3CDTF">2025-04-02T14:37:01Z</dcterms:created>
  <dcterms:modified xsi:type="dcterms:W3CDTF">2025-06-02T19:24:00Z</dcterms:modified>
</cp:coreProperties>
</file>